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69" r:id="rId5"/>
    <p:sldId id="298" r:id="rId6"/>
    <p:sldId id="299" r:id="rId7"/>
    <p:sldId id="323" r:id="rId8"/>
    <p:sldId id="315" r:id="rId9"/>
    <p:sldId id="305" r:id="rId10"/>
    <p:sldId id="311" r:id="rId11"/>
    <p:sldId id="313" r:id="rId12"/>
    <p:sldId id="310" r:id="rId13"/>
    <p:sldId id="314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FFCC00"/>
    <a:srgbClr val="CC6600"/>
    <a:srgbClr val="CC3300"/>
    <a:srgbClr val="006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89730" autoAdjust="0"/>
  </p:normalViewPr>
  <p:slideViewPr>
    <p:cSldViewPr>
      <p:cViewPr varScale="1">
        <p:scale>
          <a:sx n="100" d="100"/>
          <a:sy n="100" d="100"/>
        </p:scale>
        <p:origin x="19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1103813954811"/>
          <c:y val="0.17409252116925963"/>
          <c:w val="0.78341907261592314"/>
          <c:h val="0.64582597129177077"/>
        </c:manualLayout>
      </c:layout>
      <c:lineChart>
        <c:grouping val="standard"/>
        <c:varyColors val="0"/>
        <c:ser>
          <c:idx val="1"/>
          <c:order val="0"/>
          <c:tx>
            <c:strRef>
              <c:f>Sheet2!$B$1</c:f>
              <c:strCache>
                <c:ptCount val="1"/>
                <c:pt idx="0">
                  <c:v>Occupancy Complexity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Sheet2!$B$2:$B$11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24-4EBC-A1AF-3D31F9041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421448"/>
        <c:axId val="193421840"/>
      </c:lineChart>
      <c:catAx>
        <c:axId val="193421448"/>
        <c:scaling>
          <c:orientation val="minMax"/>
        </c:scaling>
        <c:delete val="1"/>
        <c:axPos val="b"/>
        <c:majorTickMark val="none"/>
        <c:minorTickMark val="none"/>
        <c:tickLblPos val="nextTo"/>
        <c:crossAx val="193421840"/>
        <c:crosses val="autoZero"/>
        <c:auto val="1"/>
        <c:lblAlgn val="ctr"/>
        <c:lblOffset val="100"/>
        <c:noMultiLvlLbl val="0"/>
      </c:catAx>
      <c:valAx>
        <c:axId val="193421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3421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0.39607</cdr:x>
      <cdr:y>0.8177</cdr:y>
    </cdr:from>
    <cdr:to>
      <cdr:x>0.8169</cdr:x>
      <cdr:y>0.92437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94631" y="4069632"/>
          <a:ext cx="3181828" cy="530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dirty="0"/>
            <a:t>Occupancy</a:t>
          </a:r>
          <a:r>
            <a:rPr lang="en-GB" sz="2400" baseline="0" dirty="0"/>
            <a:t> Complexity</a:t>
          </a:r>
          <a:endParaRPr lang="en-GB" sz="2400" dirty="0"/>
        </a:p>
      </cdr:txBody>
    </cdr:sp>
  </cdr:relSizeAnchor>
  <cdr:relSizeAnchor xmlns:cdr="http://schemas.openxmlformats.org/drawingml/2006/chartDrawing">
    <cdr:from>
      <cdr:x>0.13508</cdr:x>
      <cdr:y>0.10788</cdr:y>
    </cdr:from>
    <cdr:to>
      <cdr:x>0.21008</cdr:x>
      <cdr:y>0.7064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84514" y="1742798"/>
          <a:ext cx="2978800" cy="567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baseline="0" dirty="0"/>
            <a:t>Building</a:t>
          </a:r>
          <a:r>
            <a:rPr lang="en-GB" sz="1100" baseline="0" dirty="0"/>
            <a:t>  </a:t>
          </a:r>
          <a:r>
            <a:rPr lang="en-GB" sz="2400" baseline="0" dirty="0"/>
            <a:t>Complexity</a:t>
          </a:r>
          <a:endParaRPr lang="en-GB" sz="2400" dirty="0"/>
        </a:p>
      </cdr:txBody>
    </cdr:sp>
  </cdr:relSizeAnchor>
  <cdr:relSizeAnchor xmlns:cdr="http://schemas.openxmlformats.org/drawingml/2006/chartDrawing">
    <cdr:from>
      <cdr:x>0.30494</cdr:x>
      <cdr:y>0.29558</cdr:y>
    </cdr:from>
    <cdr:to>
      <cdr:x>0.73636</cdr:x>
      <cdr:y>0.40463</cdr:y>
    </cdr:to>
    <cdr:sp macro="" textlink="">
      <cdr:nvSpPr>
        <cdr:cNvPr id="5" name="TextBox 1">
          <a:extLst xmlns:a="http://schemas.openxmlformats.org/drawingml/2006/main"/>
        </cdr:cNvPr>
        <cdr:cNvSpPr txBox="1"/>
      </cdr:nvSpPr>
      <cdr:spPr>
        <a:xfrm xmlns:a="http://schemas.openxmlformats.org/drawingml/2006/main" rot="19285641">
          <a:off x="2316435" y="1577503"/>
          <a:ext cx="3277180" cy="581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dirty="0" smtClean="0"/>
            <a:t>General Fire Precautions</a:t>
          </a:r>
          <a:endParaRPr lang="en-GB" sz="2400" dirty="0"/>
        </a:p>
      </cdr:txBody>
    </cdr:sp>
  </cdr:relSizeAnchor>
  <cdr:relSizeAnchor xmlns:cdr="http://schemas.openxmlformats.org/drawingml/2006/chartDrawing">
    <cdr:from>
      <cdr:x>0.2464</cdr:x>
      <cdr:y>0.82999</cdr:y>
    </cdr:from>
    <cdr:to>
      <cdr:x>0.84222</cdr:x>
      <cdr:y>0.82999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1871737" y="4429665"/>
          <a:ext cx="4525962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675B4-DCAD-4677-95A5-92793CFD5016}" type="datetimeFigureOut">
              <a:rPr lang="en-GB" smtClean="0"/>
              <a:pPr/>
              <a:t>15/10/2019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9C741-6989-4473-811F-8E5E094296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4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44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Read through Article 9 – </a:t>
            </a:r>
          </a:p>
          <a:p>
            <a:r>
              <a:rPr lang="en-GB" dirty="0" smtClean="0"/>
              <a:t>Explain how underpins legislation.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721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 what</a:t>
            </a:r>
            <a:r>
              <a:rPr lang="en-GB" baseline="0" dirty="0" smtClean="0"/>
              <a:t> the fire authority are looking for in each article at a premises.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60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 issues around stock control</a:t>
            </a:r>
          </a:p>
          <a:p>
            <a:r>
              <a:rPr lang="en-GB" dirty="0" smtClean="0"/>
              <a:t>Most</a:t>
            </a:r>
            <a:r>
              <a:rPr lang="en-GB" baseline="0" dirty="0" smtClean="0"/>
              <a:t> likely cause of a fire in a shop – Electrical fault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881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Requirements where sprinklers are installed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994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Discuss what an officer will expect with a premises.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82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Describe the benefits of the PA Scheme.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43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GB" sz="1200" dirty="0" smtClean="0"/>
              <a:t>What to expect on</a:t>
            </a:r>
            <a:r>
              <a:rPr lang="en-GB" sz="1200" baseline="0" dirty="0" smtClean="0"/>
              <a:t> an audit</a:t>
            </a:r>
            <a:endParaRPr lang="en-GB" sz="1200" dirty="0" smtClean="0"/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GB" sz="1200" dirty="0" smtClean="0"/>
              <a:t>Enforcement Model</a:t>
            </a:r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GB" sz="1200" dirty="0" smtClean="0"/>
              <a:t>Regulators Code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2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Read through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56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Describe:</a:t>
            </a:r>
            <a:r>
              <a:rPr lang="en-GB" baseline="0" dirty="0" smtClean="0"/>
              <a:t> move from Fire Precautions Act 1971. Onus now on Business.</a:t>
            </a:r>
          </a:p>
          <a:p>
            <a:r>
              <a:rPr lang="en-GB" b="1" dirty="0" smtClean="0"/>
              <a:t>Describe:</a:t>
            </a:r>
            <a:r>
              <a:rPr lang="en-GB" b="1" baseline="0" dirty="0" smtClean="0"/>
              <a:t> </a:t>
            </a:r>
            <a:r>
              <a:rPr lang="en-GB" baseline="0" dirty="0" smtClean="0"/>
              <a:t>Timescales and why (2006 this went live)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8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Article 4 definition.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Describe scalability. Hospice to shop.</a:t>
            </a:r>
          </a:p>
          <a:p>
            <a:r>
              <a:rPr lang="en-GB" baseline="0" dirty="0" smtClean="0"/>
              <a:t>Describe general fire precautions.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0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Describe:</a:t>
            </a:r>
            <a:r>
              <a:rPr lang="en-GB" baseline="0" dirty="0" smtClean="0"/>
              <a:t> Who might be RP in their organisation. </a:t>
            </a:r>
          </a:p>
          <a:p>
            <a:r>
              <a:rPr lang="en-GB" baseline="0" dirty="0" smtClean="0"/>
              <a:t>Describe: Who potentially are the Fire Authority prosecuting?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13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Describe: who might be legally</a:t>
            </a:r>
            <a:r>
              <a:rPr lang="en-GB" baseline="0" dirty="0" smtClean="0"/>
              <a:t> on their premises. </a:t>
            </a:r>
          </a:p>
          <a:p>
            <a:r>
              <a:rPr lang="en-GB" baseline="0" dirty="0" smtClean="0"/>
              <a:t>Discuss: volunteer demographic and associated risks.</a:t>
            </a:r>
          </a:p>
          <a:p>
            <a:r>
              <a:rPr lang="en-GB" baseline="0" dirty="0" smtClean="0"/>
              <a:t>Ask: does this include Fire Service?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775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Describe Premises portfolio and complexities</a:t>
            </a:r>
            <a:r>
              <a:rPr lang="en-GB" baseline="0" dirty="0" smtClean="0"/>
              <a:t> of managing</a:t>
            </a:r>
            <a:endParaRPr lang="en-GB" dirty="0" smtClean="0"/>
          </a:p>
          <a:p>
            <a:r>
              <a:rPr lang="en-GB" dirty="0" smtClean="0"/>
              <a:t>Describe Premises exceptions: Article 6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94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Describe what</a:t>
            </a:r>
            <a:r>
              <a:rPr lang="en-GB" baseline="0" dirty="0" smtClean="0"/>
              <a:t> type of buildings and what required.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310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 </a:t>
            </a:r>
            <a:r>
              <a:rPr lang="en-GB" baseline="0" dirty="0" smtClean="0"/>
              <a:t>large organisation issues with engaging a competent fire risk assessor.</a:t>
            </a:r>
          </a:p>
          <a:p>
            <a:r>
              <a:rPr lang="en-GB" baseline="0" dirty="0" smtClean="0"/>
              <a:t>Discuss issues with snagging of work once completed.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55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280920" cy="1470025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808-5140-4DB7-932F-E6EDF239595F}" type="datetime1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Practice Powerpoint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3A1A-E305-4F19-A187-9C8BA7399100}" type="datetime1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Practice Powerpoint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C0DD-BDA7-4950-9F6A-45FCFE776AF7}" type="datetime1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Practice Powerpoint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379-2171-4D84-A162-0C4969F82669}" type="datetime1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Practice Powerpoint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22C-E281-4CDF-B127-49C63757598E}" type="datetime1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Practice Powerpoint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2EA8-619E-451C-AFE2-6764C1FDE927}" type="datetime1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Practice Powerpoint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B52C-9A02-44FA-813D-E7FC7ED98821}" type="datetime1">
              <a:rPr lang="en-GB" smtClean="0"/>
              <a:t>15/10/2019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Practice Powerpoint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E6CF-D248-4E2E-805E-B2608287BFB8}" type="datetime1">
              <a:rPr lang="en-GB" smtClean="0"/>
              <a:t>15/10/2019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Practice Powerpoint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721-1EFF-4187-B019-0906323DCC71}" type="datetime1">
              <a:rPr lang="en-GB" smtClean="0"/>
              <a:t>15/10/2019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Practice Powerpoint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1BA-2E74-4C90-B114-AFFF7AC0168C}" type="datetime1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Practice Powerpoint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BBBA-BF61-4822-9ECD-DE551296CF3D}" type="datetime1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Practice Powerpoint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D358-8F98-45CF-859B-8AE682B25305}" type="datetime1">
              <a:rPr lang="en-GB" smtClean="0"/>
              <a:t>15/10/2019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Practice Powerpoint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/>
        </p:nvSpPr>
        <p:spPr bwMode="auto">
          <a:xfrm>
            <a:off x="0" y="-1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SCC2014-white.pn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1660" y="67353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Central Group Transition  </a:t>
            </a:r>
            <a:endParaRPr lang="en-GB" sz="2800" b="1" dirty="0"/>
          </a:p>
        </p:txBody>
      </p:sp>
      <p:pic>
        <p:nvPicPr>
          <p:cNvPr id="8" name="Picture 7" descr="badge-sm-transparent"/>
          <p:cNvPicPr/>
          <p:nvPr/>
        </p:nvPicPr>
        <p:blipFill>
          <a:blip r:embed="rId3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6988"/>
            <a:ext cx="9178925" cy="68849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GB" sz="2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defRPr/>
            </a:pPr>
            <a:endParaRPr lang="en-GB" sz="2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defRPr/>
            </a:pPr>
            <a:endParaRPr lang="en-GB" sz="2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defRPr/>
            </a:pPr>
            <a:endParaRPr lang="en-GB" sz="2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defRPr/>
            </a:pPr>
            <a:endParaRPr lang="en-GB" sz="2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MISSION</a:t>
            </a:r>
          </a:p>
          <a:p>
            <a:pPr algn="ctr">
              <a:spcBef>
                <a:spcPct val="20000"/>
              </a:spcBef>
              <a:defRPr/>
            </a:pPr>
            <a:endParaRPr lang="en-GB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you, making Surrey safer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" name="Picture 4" descr="badge-sm-transpare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A2C2B"/>
              </a:clrFrom>
              <a:clrTo>
                <a:srgbClr val="5A2C2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476250"/>
            <a:ext cx="1944688" cy="18923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Business Fire Safety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0" y="-5379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badge-sm-transparent"/>
          <p:cNvPicPr/>
          <p:nvPr/>
        </p:nvPicPr>
        <p:blipFill>
          <a:blip r:embed="rId3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C2014-white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Business Fire Safety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179441" y="342929"/>
            <a:ext cx="47851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Competent Persons </a:t>
            </a:r>
          </a:p>
          <a:p>
            <a:endParaRPr lang="en-GB" sz="3200" dirty="0" smtClean="0"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80119" y="1566864"/>
            <a:ext cx="758375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dirty="0" smtClean="0">
                <a:latin typeface="+mn-lt"/>
              </a:rPr>
              <a:t>A person is to be regarded as competent:  “where he has sufficient training and experience or knowledge and other qualities”.</a:t>
            </a:r>
            <a:endParaRPr lang="en-GB" sz="2800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8661" y="3037021"/>
            <a:ext cx="75837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dirty="0" smtClean="0">
                <a:latin typeface="+mn-lt"/>
              </a:rPr>
              <a:t>1. “To enable him properly to implement the evacuation procedures”.</a:t>
            </a:r>
            <a:endParaRPr lang="en-GB" sz="2800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80119" y="4136552"/>
            <a:ext cx="758375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dirty="0" smtClean="0">
                <a:latin typeface="+mn-lt"/>
              </a:rPr>
              <a:t>2. “To enable him properly to assist in undertaking the preventative and protective measures”.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90" y="3487060"/>
            <a:ext cx="2638400" cy="3327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5" y="929551"/>
            <a:ext cx="6051909" cy="40272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9" y="2234878"/>
            <a:ext cx="7608219" cy="35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0" y="-5379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badge-sm-transparent"/>
          <p:cNvPicPr/>
          <p:nvPr/>
        </p:nvPicPr>
        <p:blipFill>
          <a:blip r:embed="rId3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C2014-white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Business Fire Safety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179441" y="342929"/>
            <a:ext cx="47851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Fire Risk Assessment</a:t>
            </a:r>
          </a:p>
          <a:p>
            <a:endParaRPr lang="en-GB" sz="3200" dirty="0" smtClean="0"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27583" y="1372096"/>
            <a:ext cx="74888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dirty="0" smtClean="0">
                <a:latin typeface="+mn-lt"/>
              </a:rPr>
              <a:t>“The responsible person MUST make a suitable and sufficient assessment of the risks to which relevant persons are exposed for the purpose of identifying the general fire precautions he needs to take”. </a:t>
            </a:r>
            <a:endParaRPr lang="en-GB" sz="2800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5641" y="3794209"/>
            <a:ext cx="748883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/>
              <a:t>Record </a:t>
            </a:r>
            <a:r>
              <a:rPr lang="en-GB" sz="2800" dirty="0" smtClean="0"/>
              <a:t>significant findings where: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+mn-lt"/>
              </a:rPr>
              <a:t>He employs five or more employees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A licence under an enactment is in force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+mn-lt"/>
              </a:rPr>
              <a:t>An alterations notice is in force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0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0" y="-5379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badge-sm-transparent"/>
          <p:cNvPicPr/>
          <p:nvPr/>
        </p:nvPicPr>
        <p:blipFill>
          <a:blip r:embed="rId3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C2014-white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Business Fire Safety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92085" y="510145"/>
            <a:ext cx="4785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j-lt"/>
              </a:rPr>
              <a:t>Other relevant articles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2474" y="1133912"/>
            <a:ext cx="790294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+mn-lt"/>
              </a:rPr>
              <a:t>Article 10 - Prevention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Article 11 – Fire Safety Arrangements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+mn-lt"/>
              </a:rPr>
              <a:t>Article 13 – Firefighting &amp; Fire Detection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Article 14 – Emergency Routes &amp; Exits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+mn-lt"/>
              </a:rPr>
              <a:t>Article 15 – Procedures for Imminent Danger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Article 17 – Maintenance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+mn-lt"/>
              </a:rPr>
              <a:t>Article 21 – Training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Article 22 – Co-operation &amp; Co-ordination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65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0" y="-5379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badge-sm-transparent"/>
          <p:cNvPicPr/>
          <p:nvPr/>
        </p:nvPicPr>
        <p:blipFill>
          <a:blip r:embed="rId3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C2014-white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Business Fire Safety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92085" y="510145"/>
            <a:ext cx="4785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dirty="0"/>
              <a:t>Article </a:t>
            </a:r>
            <a:r>
              <a:rPr lang="en-GB" sz="3200" dirty="0" smtClean="0"/>
              <a:t>10:  </a:t>
            </a:r>
            <a:r>
              <a:rPr lang="en-GB" sz="3200" dirty="0"/>
              <a:t>Prevention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71" y="1713660"/>
            <a:ext cx="5243801" cy="3932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2" y="1472746"/>
            <a:ext cx="7483718" cy="4642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3" y="1610444"/>
            <a:ext cx="8224173" cy="437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0" y="-5379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badge-sm-transparent"/>
          <p:cNvPicPr/>
          <p:nvPr/>
        </p:nvPicPr>
        <p:blipFill>
          <a:blip r:embed="rId3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C2014-white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Business Fire Safety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3550" y="31557"/>
            <a:ext cx="8172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dirty="0"/>
              <a:t>Article </a:t>
            </a:r>
            <a:r>
              <a:rPr lang="en-GB" sz="3200" dirty="0" smtClean="0"/>
              <a:t>13: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3200" dirty="0" smtClean="0"/>
              <a:t>Firefighting </a:t>
            </a:r>
            <a:r>
              <a:rPr lang="en-GB" sz="3200" dirty="0"/>
              <a:t>&amp; Fire Detection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79" y="1354996"/>
            <a:ext cx="6616739" cy="49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0" y="-5379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badge-sm-transparent"/>
          <p:cNvPicPr/>
          <p:nvPr/>
        </p:nvPicPr>
        <p:blipFill>
          <a:blip r:embed="rId3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C2014-white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Business Fire Safety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3550" y="31557"/>
            <a:ext cx="8172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dirty="0"/>
              <a:t>Article </a:t>
            </a:r>
            <a:r>
              <a:rPr lang="en-GB" sz="3200" dirty="0" smtClean="0"/>
              <a:t>14: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3200" dirty="0" smtClean="0"/>
              <a:t>Emergency </a:t>
            </a:r>
            <a:r>
              <a:rPr lang="en-GB" sz="3200" dirty="0"/>
              <a:t>Routes &amp; Exits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96" y="1462872"/>
            <a:ext cx="6444208" cy="4833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96" y="1455971"/>
            <a:ext cx="6438897" cy="4829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42" y="1445086"/>
            <a:ext cx="6483351" cy="48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1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0" y="-5379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badge-sm-transparent"/>
          <p:cNvPicPr/>
          <p:nvPr/>
        </p:nvPicPr>
        <p:blipFill>
          <a:blip r:embed="rId3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C2014-white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Business Fire Safety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80021" y="451072"/>
            <a:ext cx="817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dirty="0" smtClean="0"/>
              <a:t>Primary Authority Scheme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30303"/>
            <a:ext cx="6516724" cy="43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0" y="-5379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badge-sm-transparent"/>
          <p:cNvPicPr/>
          <p:nvPr/>
        </p:nvPicPr>
        <p:blipFill>
          <a:blip r:embed="rId3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C2014-white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Business Fire Safety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1024" y="2964645"/>
            <a:ext cx="817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5400" dirty="0" smtClean="0"/>
              <a:t>When an Inspector Calls</a:t>
            </a:r>
          </a:p>
        </p:txBody>
      </p:sp>
    </p:spTree>
    <p:extLst>
      <p:ext uri="{BB962C8B-B14F-4D97-AF65-F5344CB8AC3E}">
        <p14:creationId xmlns:p14="http://schemas.microsoft.com/office/powerpoint/2010/main" val="20729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/>
        </p:nvSpPr>
        <p:spPr bwMode="auto">
          <a:xfrm>
            <a:off x="0" y="-1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SCC2014-white.pn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pic>
        <p:nvPicPr>
          <p:cNvPr id="8" name="Picture 7" descr="badge-sm-transparent"/>
          <p:cNvPicPr/>
          <p:nvPr/>
        </p:nvPicPr>
        <p:blipFill>
          <a:blip r:embed="rId3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7" name="Picture 4" descr="badge-sm-transpare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A2C2B"/>
              </a:clrFrom>
              <a:clrTo>
                <a:srgbClr val="5A2C2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349500"/>
            <a:ext cx="1944688" cy="18923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74875" y="4365625"/>
            <a:ext cx="489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Surrey Fire and Rescue Service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68538" y="1052513"/>
            <a:ext cx="4897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479925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Business Fire Safety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Enforcement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Legal View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0" y="-5379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badge-sm-transparent"/>
          <p:cNvPicPr/>
          <p:nvPr/>
        </p:nvPicPr>
        <p:blipFill>
          <a:blip r:embed="rId3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C2014-white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Business Fire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5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0" y="-5379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badge-sm-transparent"/>
          <p:cNvPicPr/>
          <p:nvPr/>
        </p:nvPicPr>
        <p:blipFill>
          <a:blip r:embed="rId3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C2014-white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434" y="451691"/>
            <a:ext cx="67577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Presentation Objectives:</a:t>
            </a:r>
          </a:p>
          <a:p>
            <a:endParaRPr lang="en-GB" sz="3200" dirty="0" smtClean="0">
              <a:latin typeface="+mj-lt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Business Fire Safety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025" y="1853515"/>
            <a:ext cx="8028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Familiarisation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Fire Safety Legislation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Compliance </a:t>
            </a:r>
            <a:r>
              <a:rPr lang="en-GB" sz="3200" dirty="0"/>
              <a:t>C</a:t>
            </a:r>
            <a:r>
              <a:rPr lang="en-GB" sz="3200" dirty="0" smtClean="0"/>
              <a:t>hallenges </a:t>
            </a:r>
            <a:r>
              <a:rPr lang="en-GB" sz="3200" dirty="0"/>
              <a:t>for the Charity </a:t>
            </a:r>
            <a:r>
              <a:rPr lang="en-GB" sz="3200" dirty="0" smtClean="0"/>
              <a:t>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Primary Authority Scheme 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952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89" y="732939"/>
            <a:ext cx="5965669" cy="6572794"/>
          </a:xfrm>
          <a:prstGeom prst="rect">
            <a:avLst/>
          </a:prstGeom>
        </p:spPr>
      </p:pic>
      <p:sp>
        <p:nvSpPr>
          <p:cNvPr id="2" name="Freeform 6"/>
          <p:cNvSpPr>
            <a:spLocks noEditPoints="1"/>
          </p:cNvSpPr>
          <p:nvPr/>
        </p:nvSpPr>
        <p:spPr bwMode="auto">
          <a:xfrm>
            <a:off x="0" y="-5379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badge-sm-transparent"/>
          <p:cNvPicPr/>
          <p:nvPr/>
        </p:nvPicPr>
        <p:blipFill>
          <a:blip r:embed="rId4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C2014-white.png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603" y="512021"/>
            <a:ext cx="67577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Regulatory Reform (Fire Safety) Order 2005</a:t>
            </a:r>
          </a:p>
          <a:p>
            <a:pPr algn="ctr"/>
            <a:endParaRPr lang="en-GB" sz="3200" dirty="0" smtClean="0">
              <a:latin typeface="+mj-lt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Business Fire Safety</a:t>
            </a:r>
          </a:p>
        </p:txBody>
      </p:sp>
    </p:spTree>
    <p:extLst>
      <p:ext uri="{BB962C8B-B14F-4D97-AF65-F5344CB8AC3E}">
        <p14:creationId xmlns:p14="http://schemas.microsoft.com/office/powerpoint/2010/main" val="39870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-18293" y="-5379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badge-sm-transparent"/>
          <p:cNvPicPr/>
          <p:nvPr/>
        </p:nvPicPr>
        <p:blipFill>
          <a:blip r:embed="rId3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C2014-white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Business Fire Safety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25734" y="369372"/>
            <a:ext cx="539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General Fire Precautions</a:t>
            </a:r>
            <a:endParaRPr lang="en-GB" sz="3200" dirty="0" smtClean="0">
              <a:latin typeface="+mj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465763"/>
              </p:ext>
            </p:extLst>
          </p:nvPr>
        </p:nvGraphicFramePr>
        <p:xfrm>
          <a:off x="755576" y="692696"/>
          <a:ext cx="7596262" cy="533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2628011" y="1713778"/>
            <a:ext cx="4032221" cy="3359882"/>
          </a:xfrm>
          <a:prstGeom prst="straightConnector1">
            <a:avLst/>
          </a:prstGeom>
          <a:ln w="98425">
            <a:gradFill>
              <a:gsLst>
                <a:gs pos="0">
                  <a:srgbClr val="00B050"/>
                </a:gs>
                <a:gs pos="14000">
                  <a:srgbClr val="92D050"/>
                </a:gs>
                <a:gs pos="35000">
                  <a:srgbClr val="FFC000"/>
                </a:gs>
                <a:gs pos="68000">
                  <a:srgbClr val="FF0000"/>
                </a:gs>
              </a:gsLst>
              <a:lin ang="5400000" scaled="1"/>
            </a:gra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28011" y="1599857"/>
            <a:ext cx="0" cy="35226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1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0" y="-5379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badge-sm-transparent"/>
          <p:cNvPicPr/>
          <p:nvPr/>
        </p:nvPicPr>
        <p:blipFill>
          <a:blip r:embed="rId3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C2014-white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Business Fire Safety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34259" y="404664"/>
            <a:ext cx="48358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Responsible Person</a:t>
            </a:r>
          </a:p>
          <a:p>
            <a:endParaRPr lang="en-GB" sz="3200" dirty="0" smtClean="0">
              <a:latin typeface="+mj-lt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15119" y="2920669"/>
            <a:ext cx="561816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800" dirty="0" smtClean="0">
                <a:latin typeface="+mn-lt"/>
                <a:cs typeface="Arial" charset="0"/>
              </a:rPr>
              <a:t>The </a:t>
            </a:r>
            <a:r>
              <a:rPr lang="en-GB" sz="2800" dirty="0">
                <a:latin typeface="+mn-lt"/>
                <a:cs typeface="Arial" charset="0"/>
              </a:rPr>
              <a:t>person who </a:t>
            </a:r>
            <a:r>
              <a:rPr lang="en-GB" sz="2800" b="1" dirty="0">
                <a:latin typeface="+mn-lt"/>
                <a:cs typeface="Arial" charset="0"/>
              </a:rPr>
              <a:t>has control of the premises</a:t>
            </a:r>
            <a:r>
              <a:rPr lang="en-GB" sz="2800" dirty="0">
                <a:latin typeface="+mn-lt"/>
                <a:cs typeface="Arial" charset="0"/>
              </a:rPr>
              <a:t> in connection with the carrying on of a business, trade or undertaking, or</a:t>
            </a:r>
          </a:p>
          <a:p>
            <a:pPr>
              <a:defRPr/>
            </a:pPr>
            <a:endParaRPr lang="en-GB" dirty="0">
              <a:latin typeface="Times New Roman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945686" y="1506192"/>
            <a:ext cx="417671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800" dirty="0">
                <a:cs typeface="Arial" charset="0"/>
              </a:rPr>
              <a:t>The employer, or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800" dirty="0">
                <a:cs typeface="Arial" charset="0"/>
              </a:rPr>
              <a:t>The owner, </a:t>
            </a:r>
            <a:r>
              <a:rPr lang="en-GB" sz="2800" dirty="0" smtClean="0">
                <a:cs typeface="Arial" charset="0"/>
              </a:rPr>
              <a:t>or</a:t>
            </a:r>
            <a:endParaRPr lang="en-GB" sz="2800" dirty="0"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11" y="1136209"/>
            <a:ext cx="1867272" cy="18672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0" y="3003481"/>
            <a:ext cx="2186468" cy="21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8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61" y="4101067"/>
            <a:ext cx="2962275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57" y="1193499"/>
            <a:ext cx="2390775" cy="1914525"/>
          </a:xfrm>
          <a:prstGeom prst="rect">
            <a:avLst/>
          </a:prstGeom>
        </p:spPr>
      </p:pic>
      <p:sp>
        <p:nvSpPr>
          <p:cNvPr id="2" name="Freeform 6"/>
          <p:cNvSpPr>
            <a:spLocks noEditPoints="1"/>
          </p:cNvSpPr>
          <p:nvPr/>
        </p:nvSpPr>
        <p:spPr bwMode="auto">
          <a:xfrm>
            <a:off x="0" y="-5379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badge-sm-transparent"/>
          <p:cNvPicPr/>
          <p:nvPr/>
        </p:nvPicPr>
        <p:blipFill>
          <a:blip r:embed="rId5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C2014-white.png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46016"/>
            <a:ext cx="2895600" cy="365125"/>
          </a:xfrm>
        </p:spPr>
        <p:txBody>
          <a:bodyPr/>
          <a:lstStyle/>
          <a:p>
            <a:r>
              <a:rPr lang="en-GB" dirty="0" smtClean="0"/>
              <a:t>Business Fire Safety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433570" y="326116"/>
            <a:ext cx="48358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Relevant Person</a:t>
            </a:r>
          </a:p>
          <a:p>
            <a:endParaRPr lang="en-GB" sz="3200" dirty="0" smtClean="0"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32657" y="1827757"/>
            <a:ext cx="613741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2800" dirty="0" smtClean="0">
                <a:latin typeface="+mn-lt"/>
              </a:rPr>
              <a:t>Any </a:t>
            </a:r>
            <a:r>
              <a:rPr lang="en-GB" sz="2800" dirty="0">
                <a:latin typeface="+mn-lt"/>
              </a:rPr>
              <a:t>person who is or may be lawfully on the premises and/or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sz="2800" dirty="0">
                <a:latin typeface="+mn-lt"/>
              </a:rPr>
              <a:t>Any person in the immediate vicinity of the premises who is at risk from a fire on the premises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4" y="4361377"/>
            <a:ext cx="4252328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0" y="-5379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badge-sm-transparent"/>
          <p:cNvPicPr/>
          <p:nvPr/>
        </p:nvPicPr>
        <p:blipFill>
          <a:blip r:embed="rId3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C2014-white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Business Fire Safety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976546" y="342929"/>
            <a:ext cx="48358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Premises </a:t>
            </a:r>
          </a:p>
          <a:p>
            <a:endParaRPr lang="en-GB" sz="3200" dirty="0" smtClean="0"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32657" y="1481702"/>
            <a:ext cx="613741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>
                <a:latin typeface="+mn-lt"/>
              </a:rPr>
              <a:t>A </a:t>
            </a:r>
            <a:r>
              <a:rPr lang="en-GB" sz="2800" b="1" dirty="0" smtClean="0">
                <a:latin typeface="+mn-lt"/>
              </a:rPr>
              <a:t>Premises is</a:t>
            </a:r>
            <a:r>
              <a:rPr lang="en-GB" sz="2800" dirty="0">
                <a:latin typeface="+mn-lt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2800" dirty="0" smtClean="0">
                <a:latin typeface="+mn-lt"/>
              </a:rPr>
              <a:t> Any workplace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2800" dirty="0"/>
              <a:t> </a:t>
            </a:r>
            <a:r>
              <a:rPr lang="en-GB" sz="2800" dirty="0" smtClean="0"/>
              <a:t>Any Vehicle, vessel, aircraft or hovercraft.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2800" dirty="0">
                <a:latin typeface="+mn-lt"/>
              </a:rPr>
              <a:t> </a:t>
            </a:r>
            <a:r>
              <a:rPr lang="en-GB" sz="2800" dirty="0" smtClean="0">
                <a:latin typeface="+mn-lt"/>
              </a:rPr>
              <a:t>Installation on land or foreshore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2800" dirty="0"/>
              <a:t> </a:t>
            </a:r>
            <a:r>
              <a:rPr lang="en-GB" sz="2800" dirty="0" smtClean="0"/>
              <a:t>Any tent or moveable structure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42" y="441159"/>
            <a:ext cx="4851521" cy="2343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9" y="4869885"/>
            <a:ext cx="3277383" cy="1701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4828528"/>
            <a:ext cx="2628900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22" y="4836039"/>
            <a:ext cx="3310878" cy="1781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94" y="2695741"/>
            <a:ext cx="2902594" cy="21741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7" y="2732734"/>
            <a:ext cx="3748237" cy="2155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105"/>
            <a:ext cx="3340837" cy="228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1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0" y="-5379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badge-sm-transparent"/>
          <p:cNvPicPr/>
          <p:nvPr/>
        </p:nvPicPr>
        <p:blipFill>
          <a:blip r:embed="rId3" cstate="print">
            <a:clrChange>
              <a:clrFrom>
                <a:srgbClr val="5A2C2C"/>
              </a:clrFrom>
              <a:clrTo>
                <a:srgbClr val="5A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C2014-white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Business Fire Safety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15727" y="356970"/>
            <a:ext cx="4747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Strategies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4213" y="2492375"/>
            <a:ext cx="71278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089025" y="1620838"/>
            <a:ext cx="2978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59DDD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9DDD"/>
              </a:buClr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9DDD"/>
              </a:buClr>
              <a:buSzPct val="5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59DDD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/>
              <a:t>Total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060825" y="1577975"/>
            <a:ext cx="31813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59DDD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9DDD"/>
              </a:buClr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9DDD"/>
              </a:buClr>
              <a:buSzPct val="5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59DDD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/>
              <a:t>Progressive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76263" y="2787650"/>
            <a:ext cx="36576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lr>
                <a:srgbClr val="159DDD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9DDD"/>
              </a:buClr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9DDD"/>
              </a:buClr>
              <a:buSzPct val="5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59DDD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GB" altLang="en-US" sz="3200" dirty="0"/>
              <a:t> Simultaneous 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76263" y="3390900"/>
            <a:ext cx="32400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59DDD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9DDD"/>
              </a:buClr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9DDD"/>
              </a:buClr>
              <a:buSzPct val="5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59DDD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3200"/>
              <a:t>2. Phased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248150" y="2751138"/>
            <a:ext cx="3240088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lr>
                <a:srgbClr val="159DDD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9DDD"/>
              </a:buClr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9DDD"/>
              </a:buClr>
              <a:buSzPct val="5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59DDD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GB" altLang="en-US" sz="3200"/>
              <a:t> Progressive Horizontal 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233863" y="3727450"/>
            <a:ext cx="324008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59DDD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9DDD"/>
              </a:buClr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9DDD"/>
              </a:buClr>
              <a:buSzPct val="5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59DDD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3200"/>
              <a:t>2. Zoned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248150" y="4322763"/>
            <a:ext cx="3240088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59DDD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9DDD"/>
              </a:buClr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9DDD"/>
              </a:buClr>
              <a:buSzPct val="5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59DDD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3200"/>
              <a:t>3. Delayed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279900" y="4997450"/>
            <a:ext cx="32400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59DDD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59DDD"/>
              </a:buClr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59DDD"/>
              </a:buClr>
              <a:buSzPct val="5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59DDD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9DDD"/>
              </a:buClr>
              <a:buSzPct val="9500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3200"/>
              <a:t>4. Stay Put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067175" y="1524000"/>
            <a:ext cx="0" cy="44973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8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kingWSSaf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akingWSSafer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8C1587F550745AB0605BCCCB58792" ma:contentTypeVersion="2" ma:contentTypeDescription="Create a new document." ma:contentTypeScope="" ma:versionID="911907edefd3837493bfd970f815e7eb">
  <xsd:schema xmlns:xsd="http://www.w3.org/2001/XMLSchema" xmlns:xs="http://www.w3.org/2001/XMLSchema" xmlns:p="http://schemas.microsoft.com/office/2006/metadata/properties" xmlns:ns2="abeac7df-4605-47e4-990b-31c883189a7f" targetNamespace="http://schemas.microsoft.com/office/2006/metadata/properties" ma:root="true" ma:fieldsID="ceade449ed10e54f55bc40eade3bf6c1" ns2:_="">
    <xsd:import namespace="abeac7df-4605-47e4-990b-31c883189a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ac7df-4605-47e4-990b-31c883189a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1EDF7-D83C-43B9-9E4F-E36E36B68F6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abeac7df-4605-47e4-990b-31c883189a7f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1623DF5-CB77-43E9-99B5-ADB8147B3A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EF03D5-7799-4603-BCB5-BAA9664D29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eac7df-4605-47e4-990b-31c883189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20530</TotalTime>
  <Words>638</Words>
  <Application>Microsoft Office PowerPoint</Application>
  <PresentationFormat>On-screen Show (4:3)</PresentationFormat>
  <Paragraphs>132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Office Theme</vt:lpstr>
      <vt:lpstr>PowerPoint Presentation</vt:lpstr>
      <vt:lpstr>Enforcement  the Legal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Surrey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RNeale</dc:creator>
  <cp:lastModifiedBy>Sarah Tullett</cp:lastModifiedBy>
  <cp:revision>192</cp:revision>
  <dcterms:created xsi:type="dcterms:W3CDTF">2014-03-28T10:25:23Z</dcterms:created>
  <dcterms:modified xsi:type="dcterms:W3CDTF">2019-10-15T08:35:48Z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0x0101004208C1587F550745AB0605BCCCB58792</vt:lpwstr>
  </property>
</Properties>
</file>